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sldIdLst>
    <p:sldId id="268" r:id="rId2"/>
    <p:sldId id="355" r:id="rId3"/>
    <p:sldId id="384" r:id="rId4"/>
    <p:sldId id="386" r:id="rId5"/>
    <p:sldId id="377" r:id="rId6"/>
    <p:sldId id="387" r:id="rId7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1:1</a:t>
            </a:r>
            <a:r>
              <a:rPr lang="en-AU" sz="4800" dirty="0" smtClean="0">
                <a:solidFill>
                  <a:srgbClr val="FFFF66"/>
                </a:solidFill>
              </a:rPr>
              <a:t>-15</a:t>
            </a:r>
            <a:endParaRPr lang="en-AU" sz="4800" dirty="0" smtClean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000" b="1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Paul, a servant of Christ Jesus, called to be an apostle, set apart for the gospel of God,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2 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which he promised beforehand through his prophets in the holy Scriptures,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3 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concerning his Son, who was descended from David according to the flesh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4 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and was declared to be the Son of God in power according to the Spirit of holiness by his resurrection from the dead, Jesus Christ our Lord,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5 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through whom we have received grace and apostleship to bring about the obedience of faith for the sake of his name among all the nations,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6 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including you who are called to belong to Jesus Christ, </a:t>
            </a:r>
            <a:endParaRPr lang="en-US" sz="30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7 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To all those in Rome who are loved by God and called to be saints: </a:t>
            </a:r>
            <a:endParaRPr lang="en-US" sz="30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  <a:p>
            <a:pPr indent="152400">
              <a:spcAft>
                <a:spcPts val="0"/>
              </a:spcAft>
            </a:pP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Grace to you and peace from God our Father and the Lord Jesus Christ. </a:t>
            </a:r>
            <a:endParaRPr lang="en-US" sz="30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  <a:p>
            <a:pPr>
              <a:spcAft>
                <a:spcPts val="0"/>
              </a:spcAft>
            </a:pPr>
            <a:endParaRPr lang="en-US" sz="3000" b="1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  <a:p>
            <a:endParaRPr lang="en-US" sz="3000" b="1" baseline="30000" dirty="0" smtClean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  <a:p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8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First, I thank my God through Jesus Christ for all of you, because your faith is proclaimed in all the world.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9 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For God is my witness, whom I serve with my spirit in the gospel of his Son, that without ceasing I mention you </a:t>
            </a:r>
            <a:r>
              <a:rPr lang="en-AU" sz="3000" b="1" baseline="30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10 </a:t>
            </a:r>
            <a:r>
              <a:rPr lang="en-AU" sz="30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always in my prayers, asking that somehow by God’s will I may now at last succeed in coming to you. </a:t>
            </a:r>
            <a:endParaRPr lang="en-US" sz="30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11 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For I long to see you, that I may impart to you some spiritual gift to strengthen you—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12 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that is, that we may be mutually encouraged by each other’s faith, both yours and mine.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13 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I do not want you to be unaware, brothers, that I have often intended to come to you (but thus far have been prevented), in order that I may reap some harvest among you as well as among the rest of the Gentiles.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14 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I am under obligation both to Greeks and to barbarians, both to the wise and to the foolish. </a:t>
            </a:r>
            <a:r>
              <a:rPr lang="en-AU" sz="3200" b="1" baseline="300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15 </a:t>
            </a:r>
            <a:r>
              <a:rPr lang="en-AU" sz="3200" dirty="0" smtClean="0">
                <a:solidFill>
                  <a:srgbClr val="FFFFFF"/>
                </a:solidFill>
                <a:latin typeface="Times New Roman"/>
                <a:ea typeface="Cambria"/>
                <a:cs typeface="Times New Roman"/>
              </a:rPr>
              <a:t>So I am eager to preach the gospel to you also who are in Rome. </a:t>
            </a:r>
            <a:endParaRPr lang="en-US" sz="3000" dirty="0" smtClean="0">
              <a:solidFill>
                <a:srgbClr val="FFFFFF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" y="0"/>
            <a:ext cx="6096000" cy="92333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  <a:latin typeface="Skolar Logos"/>
              </a:rPr>
              <a:t>Παῦλος</a:t>
            </a:r>
            <a:r>
              <a:rPr lang="en-US" sz="2800" dirty="0" smtClean="0">
                <a:solidFill>
                  <a:srgbClr val="FFFF00"/>
                </a:solidFill>
                <a:latin typeface="Skolar Logos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Skolar Logos"/>
              </a:rPr>
              <a:t>δοῦλος</a:t>
            </a:r>
            <a:r>
              <a:rPr lang="en-US" sz="2800" dirty="0" smtClean="0">
                <a:solidFill>
                  <a:srgbClr val="FFFF00"/>
                </a:solidFill>
                <a:latin typeface="Skolar Logos"/>
              </a:rPr>
              <a:t>      </a:t>
            </a:r>
            <a:r>
              <a:rPr lang="en-US" sz="2800" dirty="0" err="1" smtClean="0">
                <a:solidFill>
                  <a:srgbClr val="FFFF00"/>
                </a:solidFill>
                <a:latin typeface="Skolar Logos"/>
              </a:rPr>
              <a:t>Χριστοῦ</a:t>
            </a:r>
            <a:r>
              <a:rPr lang="en-US" sz="2800" dirty="0" smtClean="0">
                <a:solidFill>
                  <a:srgbClr val="FFFF00"/>
                </a:solidFill>
                <a:latin typeface="Skolar Logos"/>
              </a:rPr>
              <a:t>     </a:t>
            </a:r>
            <a:r>
              <a:rPr lang="en-US" sz="2800" dirty="0" err="1" smtClean="0">
                <a:solidFill>
                  <a:srgbClr val="FFFF00"/>
                </a:solidFill>
                <a:latin typeface="Skolar Logos"/>
              </a:rPr>
              <a:t>Ἰησοῦ</a:t>
            </a:r>
            <a:endParaRPr lang="en-US" sz="2600" b="1" spc="100" dirty="0" smtClean="0">
              <a:solidFill>
                <a:srgbClr val="FFFF00"/>
              </a:solidFill>
              <a:latin typeface="+mj-lt"/>
              <a:cs typeface="Comic Sans MS"/>
            </a:endParaRPr>
          </a:p>
          <a:p>
            <a:r>
              <a:rPr lang="en-US" sz="26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Paul      slave      of Christ    Jesus</a:t>
            </a:r>
            <a:endParaRPr lang="en-US" sz="2600" b="1" spc="1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0" y="36957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faith is more than obedience, and obedience is more than faith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faith and obedience MUST always go together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0" y="9525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We were slaves to sin, but Jesus bought us back (into obedience)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Christ’s disciples are totally devoted to Him.  (an honour to be His slave)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6200" y="1638300"/>
            <a:ext cx="906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Apostles had special authority to give eye-witness testimony to Christ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0" y="2019300"/>
            <a:ext cx="91440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Gospel 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= Good news;  great news of a great victory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If Jesus is God the Son,  then Jesus is Lord (Master)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To be a slave of Jesus, is a gift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6248400" y="0"/>
            <a:ext cx="2819400" cy="101566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“The goal of redemption, is obedience, rather than autonomy...”</a:t>
            </a:r>
            <a:r>
              <a:rPr lang="en-US" sz="2000" i="1" baseline="30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Leon Morris</a:t>
            </a:r>
            <a:endParaRPr lang="en-US" sz="20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0" y="30861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AU" sz="20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received </a:t>
            </a:r>
            <a:r>
              <a:rPr lang="en-AU" sz="20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grace</a:t>
            </a:r>
            <a:r>
              <a:rPr lang="en-AU" sz="20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...</a:t>
            </a:r>
            <a:r>
              <a:rPr lang="en-AU" sz="20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to </a:t>
            </a:r>
            <a:r>
              <a:rPr lang="en-AU" sz="20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bring about the </a:t>
            </a:r>
            <a:r>
              <a:rPr lang="en-AU" sz="2000" u="sng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obedience of faith</a:t>
            </a:r>
            <a:r>
              <a:rPr lang="en-AU" sz="20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 for the sake of His name among all the nations</a:t>
            </a:r>
            <a:r>
              <a:rPr lang="en-AU" sz="20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….</a:t>
            </a:r>
            <a:endParaRPr lang="en-US" sz="2000" dirty="0">
              <a:solidFill>
                <a:srgbClr val="FFFF00"/>
              </a:solidFill>
              <a:latin typeface="Times New Roman"/>
              <a:ea typeface="Cambria"/>
              <a:cs typeface="Times New Roman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0" y="47625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But what about when we’ve failed to be ‘saintly’ –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Grace and peace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When we confess our sins, we are forgiven</a:t>
            </a:r>
            <a:endParaRPr lang="en-US" sz="2300" dirty="0" smtClean="0">
              <a:solidFill>
                <a:schemeClr val="bg1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6096000" y="4076700"/>
            <a:ext cx="3048000" cy="70788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Disobedience, </a:t>
            </a:r>
            <a:r>
              <a:rPr lang="en-US" sz="2000" i="1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dishonours</a:t>
            </a:r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 God’s name</a:t>
            </a:r>
            <a:endParaRPr lang="en-US" sz="20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2400" y="44577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called to be saints </a:t>
            </a: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(holy ones)</a:t>
            </a:r>
            <a:endParaRPr lang="en-US" sz="2400" dirty="0">
              <a:solidFill>
                <a:srgbClr val="FFFF00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uiExpand="1"/>
      <p:bldP spid="24" grpId="0"/>
      <p:bldP spid="25" grpId="0" build="p"/>
      <p:bldP spid="26" grpId="0" build="p"/>
      <p:bldP spid="13" grpId="0" animBg="1"/>
      <p:bldP spid="15" grpId="0" build="p"/>
      <p:bldP spid="17" grpId="0"/>
      <p:bldP spid="19" grpId="0" animBg="1"/>
      <p:bldP spid="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" y="0"/>
            <a:ext cx="4495800" cy="70788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FF00"/>
                </a:solidFill>
                <a:latin typeface="Skolar Logos"/>
              </a:rPr>
              <a:t>Παῦλος</a:t>
            </a:r>
            <a:r>
              <a:rPr lang="en-US" sz="2000" dirty="0" smtClean="0">
                <a:solidFill>
                  <a:srgbClr val="FFFF00"/>
                </a:solidFill>
                <a:latin typeface="Skolar Logos"/>
              </a:rPr>
              <a:t>  </a:t>
            </a:r>
            <a:r>
              <a:rPr lang="en-US" sz="2000" dirty="0" err="1" smtClean="0">
                <a:solidFill>
                  <a:srgbClr val="FFFF00"/>
                </a:solidFill>
                <a:latin typeface="Skolar Logos"/>
              </a:rPr>
              <a:t>δοῦλος</a:t>
            </a:r>
            <a:r>
              <a:rPr lang="en-US" sz="2000" dirty="0" smtClean="0">
                <a:solidFill>
                  <a:srgbClr val="FFFF00"/>
                </a:solidFill>
                <a:latin typeface="Skolar Logos"/>
              </a:rPr>
              <a:t>    </a:t>
            </a:r>
            <a:r>
              <a:rPr lang="en-US" sz="2000" dirty="0" err="1" smtClean="0">
                <a:solidFill>
                  <a:srgbClr val="FFFF00"/>
                </a:solidFill>
                <a:latin typeface="Skolar Logos"/>
              </a:rPr>
              <a:t>Χριστοῦ</a:t>
            </a:r>
            <a:r>
              <a:rPr lang="en-US" sz="2000" dirty="0" smtClean="0">
                <a:solidFill>
                  <a:srgbClr val="FFFF00"/>
                </a:solidFill>
                <a:latin typeface="Skolar Logos"/>
              </a:rPr>
              <a:t>     </a:t>
            </a:r>
            <a:r>
              <a:rPr lang="en-US" sz="2000" dirty="0" err="1" smtClean="0">
                <a:solidFill>
                  <a:srgbClr val="FFFF00"/>
                </a:solidFill>
                <a:latin typeface="Skolar Logos"/>
              </a:rPr>
              <a:t>Ἰησοῦ</a:t>
            </a:r>
            <a:endParaRPr lang="en-US" sz="2000" b="1" spc="100" dirty="0" smtClean="0">
              <a:solidFill>
                <a:srgbClr val="FFFF00"/>
              </a:solidFill>
              <a:latin typeface="+mj-lt"/>
              <a:cs typeface="Comic Sans MS"/>
            </a:endParaRPr>
          </a:p>
          <a:p>
            <a:r>
              <a:rPr lang="en-US" sz="2000" b="1" spc="100" dirty="0" smtClean="0">
                <a:solidFill>
                  <a:srgbClr val="FFFF00"/>
                </a:solidFill>
                <a:latin typeface="+mj-lt"/>
                <a:cs typeface="Comic Sans MS"/>
              </a:rPr>
              <a:t>Paul      slave  of Christ   Jesus</a:t>
            </a:r>
            <a:endParaRPr lang="en-US" sz="2000" b="1" spc="100" dirty="0">
              <a:solidFill>
                <a:srgbClr val="FFFF00"/>
              </a:solidFill>
              <a:latin typeface="+mj-lt"/>
              <a:cs typeface="Comic Sans MS"/>
            </a:endParaRP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0" y="24765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faith is more than obedience, and obedience is more than faith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faith and obedience MUST always go together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0" y="7239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We were slaves to sin, but Jesus bought us back (into obedience)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Christ’s disciples are totally devoted to Him.  (an honour to be His slave)</a:t>
            </a:r>
            <a:endParaRPr lang="en-US" sz="23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0" y="1409700"/>
            <a:ext cx="91440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Gospel </a:t>
            </a: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= Good news;  great news of a great victory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If Jesus is God the Son,  then Jesus is Lord (Master)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ea typeface="Wingdings"/>
                <a:cs typeface="Times New Roman"/>
              </a:rPr>
              <a:t>To be a slave of Jesus, is a gift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724400" y="0"/>
            <a:ext cx="4343400" cy="70788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“The goal of redemption, is obedience, rather than autonomy...”</a:t>
            </a:r>
            <a:r>
              <a:rPr lang="en-US" sz="2000" i="1" baseline="30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lang="en-US" sz="2000" baseline="300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Leon Morris</a:t>
            </a:r>
            <a:endParaRPr lang="en-US" sz="20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0" y="36957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But what about when we’ve failed to be ‘saintly’ – </a:t>
            </a:r>
            <a:r>
              <a:rPr lang="en-US" sz="23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Grace and peace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When we confess our sins, we are forgiven</a:t>
            </a:r>
            <a:endParaRPr lang="en-US" sz="2300" dirty="0" smtClean="0">
              <a:solidFill>
                <a:schemeClr val="bg1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6019800" y="2857500"/>
            <a:ext cx="3048000" cy="70788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Disobedience, </a:t>
            </a:r>
            <a:r>
              <a:rPr lang="en-US" sz="2000" i="1" dirty="0" err="1" smtClean="0">
                <a:solidFill>
                  <a:srgbClr val="FFFF00"/>
                </a:solidFill>
                <a:latin typeface="Times New Roman"/>
                <a:cs typeface="Times New Roman"/>
              </a:rPr>
              <a:t>dishonours</a:t>
            </a:r>
            <a:r>
              <a:rPr lang="en-US" sz="2000" i="1" dirty="0" smtClean="0">
                <a:solidFill>
                  <a:srgbClr val="FFFF00"/>
                </a:solidFill>
                <a:latin typeface="Times New Roman"/>
                <a:cs typeface="Times New Roman"/>
              </a:rPr>
              <a:t> God’s name</a:t>
            </a:r>
            <a:endParaRPr lang="en-US" sz="20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3314700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dirty="0" smtClean="0">
                <a:solidFill>
                  <a:srgbClr val="FFFF00"/>
                </a:solidFill>
                <a:latin typeface="Comic Sans MS"/>
                <a:ea typeface="Cambria"/>
                <a:cs typeface="Times New Roman"/>
              </a:rPr>
              <a:t>called to be saints </a:t>
            </a: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(holy ones)</a:t>
            </a:r>
            <a:endParaRPr lang="en-US" sz="2400" dirty="0">
              <a:solidFill>
                <a:srgbClr val="FFFF00"/>
              </a:solidFill>
              <a:latin typeface="Times New Roman"/>
              <a:ea typeface="Cambria"/>
              <a:cs typeface="Times New Roman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3815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Christians should be building one-another up</a:t>
            </a:r>
            <a:endParaRPr lang="en-US" sz="2400" dirty="0">
              <a:solidFill>
                <a:srgbClr val="FFFF00"/>
              </a:solidFill>
              <a:latin typeface="Times New Roman"/>
              <a:ea typeface="Cambria"/>
              <a:cs typeface="Times New Roman"/>
            </a:endParaRP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0" y="4762500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To visit another church, can be a blessing for us, and a blessing for them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5253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dirty="0" smtClean="0">
                <a:solidFill>
                  <a:srgbClr val="FFFF00"/>
                </a:solidFill>
                <a:latin typeface="Times New Roman"/>
                <a:ea typeface="Cambria"/>
                <a:cs typeface="Times New Roman"/>
              </a:rPr>
              <a:t>An obligation to preach the gospel and to live in the obedience of faith</a:t>
            </a:r>
            <a:endParaRPr lang="en-US" sz="2400" dirty="0">
              <a:solidFill>
                <a:srgbClr val="FFFF00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25629</TotalTime>
  <Words>752</Words>
  <Application>Microsoft Macintosh PowerPoint</Application>
  <PresentationFormat>On-screen Show (16:10)</PresentationFormat>
  <Paragraphs>43</Paragraphs>
  <Slides>6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227</cp:revision>
  <cp:lastPrinted>2016-04-13T06:02:36Z</cp:lastPrinted>
  <dcterms:created xsi:type="dcterms:W3CDTF">2016-04-13T02:34:37Z</dcterms:created>
  <dcterms:modified xsi:type="dcterms:W3CDTF">2016-04-13T06:17:34Z</dcterms:modified>
</cp:coreProperties>
</file>